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76" autoAdjust="0"/>
    <p:restoredTop sz="85928" autoAdjust="0"/>
  </p:normalViewPr>
  <p:slideViewPr>
    <p:cSldViewPr>
      <p:cViewPr varScale="1">
        <p:scale>
          <a:sx n="98" d="100"/>
          <a:sy n="98" d="100"/>
        </p:scale>
        <p:origin x="2106" y="90"/>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3/15/2019</a:t>
            </a:fld>
            <a:endParaRPr lang="en-US" dirty="0"/>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dirty="0"/>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3/15/2019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Jozef Klopacka / Shutterstock.com; Attila JANDI / Shutterstock.com; giulio napolitano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Use article 10 to further explain how the Holy Spirit continues to guide the Church through the Pope and bishops in union with the Pope, to preserve the truth about Jesus and how we are to live as his disciples. </a:t>
            </a:r>
            <a:r>
              <a:rPr lang="en-US" sz="1200" i="1" kern="1200" dirty="0">
                <a:solidFill>
                  <a:schemeClr val="tx1"/>
                </a:solidFill>
                <a:effectLst/>
                <a:latin typeface="+mn-lt"/>
                <a:ea typeface="+mn-ea"/>
                <a:cs typeface="+mn-cs"/>
              </a:rPr>
              <a:t>“Because of Apostolic Succession and papal infallibility, Catholics throughout all time share one faith, a faith that goes directly back to Christ himself. These two gifts guarantee that all of us continue to have access to God’s revealed truth until Christ comes again in glory” </a:t>
            </a:r>
            <a:r>
              <a:rPr lang="en-US" sz="1200" kern="1200" dirty="0">
                <a:solidFill>
                  <a:schemeClr val="tx1"/>
                </a:solidFill>
                <a:effectLst/>
                <a:latin typeface="+mn-lt"/>
                <a:ea typeface="+mn-ea"/>
                <a:cs typeface="+mn-cs"/>
              </a:rPr>
              <a:t>(p. 56 in student book).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54536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Adam Jan Figel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Explain that an Ecumenical Council is “</a:t>
            </a:r>
            <a:r>
              <a:rPr lang="en-US" sz="1200" i="1" kern="1200" dirty="0">
                <a:solidFill>
                  <a:schemeClr val="tx1"/>
                </a:solidFill>
                <a:effectLst/>
                <a:latin typeface="+mn-lt"/>
                <a:ea typeface="+mn-ea"/>
                <a:cs typeface="+mn-cs"/>
              </a:rPr>
              <a:t>a gathering of the Church’s bishops from around the world convened by the Pope or approved by him to address pressing issues in the Church and in the world” </a:t>
            </a:r>
            <a:r>
              <a:rPr lang="en-US" sz="1200" kern="1200" dirty="0">
                <a:solidFill>
                  <a:schemeClr val="tx1"/>
                </a:solidFill>
                <a:effectLst/>
                <a:latin typeface="+mn-lt"/>
                <a:ea typeface="+mn-ea"/>
                <a:cs typeface="+mn-cs"/>
              </a:rPr>
              <a:t>(p. 396 in student book).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76645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Intellistudies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Process this question with the students by creating a brainstorming diagram on the board. If you have more time to prepare, write words such as: </a:t>
            </a:r>
            <a:r>
              <a:rPr lang="en-US" sz="1200" i="1" kern="1200" dirty="0">
                <a:solidFill>
                  <a:schemeClr val="tx1"/>
                </a:solidFill>
                <a:effectLst/>
                <a:latin typeface="+mn-lt"/>
                <a:ea typeface="+mn-ea"/>
                <a:cs typeface="+mn-cs"/>
              </a:rPr>
              <a:t>Gospels</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New Testament</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Bible</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Tradition</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Mass</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Sacraments</a:t>
            </a:r>
            <a:r>
              <a:rPr lang="en-US" sz="1200" kern="1200" dirty="0">
                <a:solidFill>
                  <a:schemeClr val="tx1"/>
                </a:solidFill>
                <a:effectLst/>
                <a:latin typeface="+mn-lt"/>
                <a:ea typeface="+mn-ea"/>
                <a:cs typeface="+mn-cs"/>
              </a:rPr>
              <a:t> on index cards. Put the index cards in a bag and pull them out, one at a time. Ask the students how they think they can find out the truth about Jesus through the word on the card.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aluxum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Ask the students to create a graphic organizer or another learning strategy to help remember the stages of Gospel development.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By Renata Sedmakova / Shutterstock.com</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guruXOX / Shutterstock.com</a:t>
            </a:r>
            <a:r>
              <a:rPr lang="en-US" dirty="0"/>
              <a:t> </a:t>
            </a:r>
          </a:p>
          <a:p>
            <a:r>
              <a:rPr lang="en-US" sz="1200" kern="1200" dirty="0">
                <a:solidFill>
                  <a:schemeClr val="tx1"/>
                </a:solidFill>
                <a:effectLst/>
                <a:latin typeface="+mn-lt"/>
                <a:ea typeface="+mn-ea"/>
                <a:cs typeface="+mn-cs"/>
              </a:rPr>
              <a:t> </a:t>
            </a: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There are other similarities, including narrative structure. Ask the students to popcorn answer similarities and differences among the synoptics.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124454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Stephen Barnes/Religion / Alamy Stock Photo; Saint Mary's Press; </a:t>
            </a:r>
            <a:r>
              <a:rPr lang="en-US" sz="1200" b="0" i="0" u="none" strike="noStrike" kern="1200" dirty="0" err="1">
                <a:solidFill>
                  <a:schemeClr val="tx1"/>
                </a:solidFill>
                <a:effectLst/>
                <a:latin typeface="+mn-lt"/>
                <a:ea typeface="+mn-ea"/>
                <a:cs typeface="+mn-cs"/>
              </a:rPr>
              <a:t>maradon</a:t>
            </a:r>
            <a:r>
              <a:rPr lang="en-US" sz="1200" b="0" i="0" u="none" strike="noStrike" kern="1200" dirty="0">
                <a:solidFill>
                  <a:schemeClr val="tx1"/>
                </a:solidFill>
                <a:effectLst/>
                <a:latin typeface="+mn-lt"/>
                <a:ea typeface="+mn-ea"/>
                <a:cs typeface="+mn-cs"/>
              </a:rPr>
              <a:t> 333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Together, Scripture and Tradition reveal the fullness of Divine Revelation. Ask the students why they think both Scripture and Tradition are needed to fully reveal God.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2596492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Michael Burrell / istock.com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Ask the students to weigh in on the difference between </a:t>
            </a:r>
            <a:r>
              <a:rPr lang="en-US" sz="1200" i="1" kern="1200" dirty="0">
                <a:solidFill>
                  <a:schemeClr val="tx1"/>
                </a:solidFill>
                <a:effectLst/>
                <a:latin typeface="+mn-lt"/>
                <a:ea typeface="+mn-ea"/>
                <a:cs typeface="+mn-cs"/>
              </a:rPr>
              <a:t>tradition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Tradition.</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Saint Mary's Press</a:t>
            </a:r>
            <a:r>
              <a:rPr lang="en-US" dirty="0"/>
              <a:t>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4844367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3/15/2019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2CCE3A-5598-4A0F-991A-009648257780}"/>
              </a:ext>
            </a:extLst>
          </p:cNvPr>
          <p:cNvSpPr txBox="1">
            <a:spLocks/>
          </p:cNvSpPr>
          <p:nvPr/>
        </p:nvSpPr>
        <p:spPr>
          <a:xfrm>
            <a:off x="0" y="1981200"/>
            <a:ext cx="9144000" cy="1470025"/>
          </a:xfrm>
          <a:prstGeom prst="rect">
            <a:avLst/>
          </a:prstGeom>
        </p:spPr>
        <p:txBody>
          <a:bodyPr anchor="ctr">
            <a:normAutofit/>
          </a:bodyPr>
          <a:lstStyle>
            <a:lvl1pPr algn="ctr" defTabSz="914400" rtl="0" eaLnBrk="1" latinLnBrk="0" hangingPunct="1">
              <a:spcBef>
                <a:spcPct val="0"/>
              </a:spcBef>
              <a:buNone/>
              <a:defRPr sz="4400" b="1" kern="1200">
                <a:solidFill>
                  <a:schemeClr val="tx1"/>
                </a:solidFill>
                <a:effectLst>
                  <a:outerShdw blurRad="50800" dist="50800" dir="5400000" algn="ctr" rotWithShape="0">
                    <a:schemeClr val="bg1">
                      <a:lumMod val="85000"/>
                    </a:schemeClr>
                  </a:outerShdw>
                </a:effectLst>
                <a:latin typeface="Arial" pitchFamily="34" charset="0"/>
                <a:ea typeface="+mj-ea"/>
                <a:cs typeface="Arial" pitchFamily="34" charset="0"/>
              </a:defRPr>
            </a:lvl1pPr>
          </a:lstStyle>
          <a:p>
            <a:pPr lvl="0">
              <a:defRPr/>
            </a:pPr>
            <a:r>
              <a:rPr lang="en-US" dirty="0">
                <a:effectLst/>
              </a:rPr>
              <a:t>Jesus Revealed</a:t>
            </a:r>
            <a:r>
              <a:rPr lang="en-US" sz="4000" dirty="0">
                <a:effectLst/>
              </a:rPr>
              <a:t> </a:t>
            </a:r>
            <a:endParaRPr kumimoji="0" lang="en-US" sz="4200" b="1" i="0" u="none" strike="noStrike" kern="1200" cap="none" spc="0" normalizeH="0" baseline="0" noProof="0" dirty="0">
              <a:ln>
                <a:noFill/>
              </a:ln>
              <a:solidFill>
                <a:sysClr val="windowText" lastClr="000000"/>
              </a:solidFill>
              <a:effectLst>
                <a:outerShdw blurRad="50800" dist="50800" dir="5400000" algn="ctr" rotWithShape="0">
                  <a:sysClr val="window" lastClr="FFFFFF">
                    <a:lumMod val="85000"/>
                  </a:sysClr>
                </a:outerShdw>
              </a:effectLst>
              <a:uLnTx/>
              <a:uFillTx/>
              <a:latin typeface="Arial" pitchFamily="34" charset="0"/>
              <a:ea typeface="+mj-ea"/>
              <a:cs typeface="Arial" pitchFamily="34" charset="0"/>
            </a:endParaRPr>
          </a:p>
        </p:txBody>
      </p:sp>
      <p:sp>
        <p:nvSpPr>
          <p:cNvPr id="5" name="Subtitle 2">
            <a:extLst>
              <a:ext uri="{FF2B5EF4-FFF2-40B4-BE49-F238E27FC236}">
                <a16:creationId xmlns:a16="http://schemas.microsoft.com/office/drawing/2014/main" id="{8ACF24E1-27F9-4ABD-AC1B-C5FF9E3D4CB1}"/>
              </a:ext>
            </a:extLst>
          </p:cNvPr>
          <p:cNvSpPr txBox="1">
            <a:spLocks noChangeArrowheads="1"/>
          </p:cNvSpPr>
          <p:nvPr/>
        </p:nvSpPr>
        <p:spPr bwMode="auto">
          <a:xfrm>
            <a:off x="-30163" y="3352800"/>
            <a:ext cx="9144001"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8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har char="–"/>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9pPr>
          </a:lstStyle>
          <a:p>
            <a:pPr algn="ctr" fontAlgn="base">
              <a:spcAft>
                <a:spcPct val="0"/>
              </a:spcAft>
              <a:buClrTx/>
              <a:buSzTx/>
              <a:buFont typeface="Arial" panose="020B0604020202020204" pitchFamily="34" charset="0"/>
              <a:buNone/>
            </a:pPr>
            <a:r>
              <a:rPr lang="en-US" altLang="en-US" sz="2000" i="1" dirty="0">
                <a:solidFill>
                  <a:srgbClr val="000000"/>
                </a:solidFill>
                <a:latin typeface="Arial" panose="020B0604020202020204" pitchFamily="34" charset="0"/>
              </a:rPr>
              <a:t>Jesus Christ and the New Testament</a:t>
            </a:r>
          </a:p>
          <a:p>
            <a:pPr algn="ctr" fontAlgn="base">
              <a:spcAft>
                <a:spcPct val="0"/>
              </a:spcAft>
              <a:buClrTx/>
              <a:buSzTx/>
              <a:buFont typeface="Arial" panose="020B0604020202020204" pitchFamily="34" charset="0"/>
              <a:buNone/>
            </a:pPr>
            <a:r>
              <a:rPr lang="en-US" altLang="en-US" sz="2000" dirty="0">
                <a:solidFill>
                  <a:srgbClr val="000000"/>
                </a:solidFill>
                <a:latin typeface="Arial" panose="020B0604020202020204" pitchFamily="34" charset="0"/>
              </a:rPr>
              <a:t>Unit 1, Chapter 2</a:t>
            </a:r>
          </a:p>
        </p:txBody>
      </p:sp>
      <p:sp>
        <p:nvSpPr>
          <p:cNvPr id="8" name="Text Placeholder 3">
            <a:extLst>
              <a:ext uri="{FF2B5EF4-FFF2-40B4-BE49-F238E27FC236}">
                <a16:creationId xmlns:a16="http://schemas.microsoft.com/office/drawing/2014/main" id="{3F053995-81D8-4F78-A975-44B1D42DF254}"/>
              </a:ext>
            </a:extLst>
          </p:cNvPr>
          <p:cNvSpPr>
            <a:spLocks noGrp="1" noChangeArrowheads="1"/>
          </p:cNvSpPr>
          <p:nvPr/>
        </p:nvSpPr>
        <p:spPr bwMode="auto">
          <a:xfrm>
            <a:off x="0" y="5562600"/>
            <a:ext cx="91440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marL="342900" indent="-342900">
              <a:spcBef>
                <a:spcPct val="20000"/>
              </a:spcBef>
              <a:buClr>
                <a:schemeClr val="hlink"/>
              </a:buClr>
              <a:buSzPct val="8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har char="–"/>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2000">
                <a:solidFill>
                  <a:schemeClr val="tx1"/>
                </a:solidFill>
                <a:latin typeface="Tahoma" panose="020B0604030504040204" pitchFamily="34" charset="0"/>
                <a:cs typeface="Arial" panose="020B0604020202020204" pitchFamily="34" charset="0"/>
              </a:defRPr>
            </a:lvl9pPr>
          </a:lstStyle>
          <a:p>
            <a:pPr algn="ctr" fontAlgn="base">
              <a:spcAft>
                <a:spcPct val="0"/>
              </a:spcAft>
              <a:buClrTx/>
              <a:buSzTx/>
              <a:buFont typeface="Arial" panose="020B0604020202020204" pitchFamily="34" charset="0"/>
              <a:buNone/>
            </a:pPr>
            <a:r>
              <a:rPr lang="en-US" altLang="en-US" sz="800" dirty="0">
                <a:solidFill>
                  <a:srgbClr val="7F7F7F"/>
                </a:solidFill>
                <a:latin typeface="Arial" panose="020B0604020202020204" pitchFamily="34" charset="0"/>
              </a:rPr>
              <a:t>Document#: TX006204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33400"/>
          </a:xfrm>
        </p:spPr>
        <p:txBody>
          <a:bodyPr/>
          <a:lstStyle/>
          <a:p>
            <a:r>
              <a:rPr lang="en-US" dirty="0"/>
              <a:t>Awesome Assurance! </a:t>
            </a:r>
          </a:p>
        </p:txBody>
      </p:sp>
      <p:sp>
        <p:nvSpPr>
          <p:cNvPr id="3" name="Content Placeholder 2"/>
          <p:cNvSpPr>
            <a:spLocks noGrp="1"/>
          </p:cNvSpPr>
          <p:nvPr>
            <p:ph idx="1"/>
          </p:nvPr>
        </p:nvSpPr>
        <p:spPr>
          <a:xfrm>
            <a:off x="762000" y="1371600"/>
            <a:ext cx="7696200" cy="2286000"/>
          </a:xfrm>
        </p:spPr>
        <p:txBody>
          <a:bodyPr>
            <a:normAutofit fontScale="92500"/>
          </a:bodyPr>
          <a:lstStyle/>
          <a:p>
            <a:r>
              <a:rPr lang="en-US" b="1" dirty="0"/>
              <a:t>Doctrine:</a:t>
            </a:r>
            <a:r>
              <a:rPr lang="en-US" dirty="0"/>
              <a:t> An official, authoritative teaching of the Church based on the Revelation of God.</a:t>
            </a:r>
          </a:p>
          <a:p>
            <a:r>
              <a:rPr lang="en-US" b="1" dirty="0"/>
              <a:t>Infallibility:</a:t>
            </a:r>
            <a:r>
              <a:rPr lang="en-US" dirty="0"/>
              <a:t> The gift given by the Holy Spirit to the Church whereby the Magisterium of the Church, the Pope, and the bishops in union with him, can definitively proclaim a doctrine of faith and morals without error.</a:t>
            </a:r>
          </a:p>
        </p:txBody>
      </p:sp>
      <p:pic>
        <p:nvPicPr>
          <p:cNvPr id="5" name="Picture 4">
            <a:extLst>
              <a:ext uri="{FF2B5EF4-FFF2-40B4-BE49-F238E27FC236}">
                <a16:creationId xmlns:a16="http://schemas.microsoft.com/office/drawing/2014/main" id="{D329B25C-53F7-C946-B6A5-1E3EE341B9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3724" y="3657600"/>
            <a:ext cx="1952308" cy="2724150"/>
          </a:xfrm>
          <a:prstGeom prst="rect">
            <a:avLst/>
          </a:prstGeom>
        </p:spPr>
      </p:pic>
      <p:pic>
        <p:nvPicPr>
          <p:cNvPr id="7" name="Picture 6">
            <a:extLst>
              <a:ext uri="{FF2B5EF4-FFF2-40B4-BE49-F238E27FC236}">
                <a16:creationId xmlns:a16="http://schemas.microsoft.com/office/drawing/2014/main" id="{2572C766-642C-AB4F-B684-EA6F3D843E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7434" y="3657600"/>
            <a:ext cx="1961198" cy="2705100"/>
          </a:xfrm>
          <a:prstGeom prst="rect">
            <a:avLst/>
          </a:prstGeom>
        </p:spPr>
      </p:pic>
      <p:pic>
        <p:nvPicPr>
          <p:cNvPr id="9" name="Picture 8">
            <a:extLst>
              <a:ext uri="{FF2B5EF4-FFF2-40B4-BE49-F238E27FC236}">
                <a16:creationId xmlns:a16="http://schemas.microsoft.com/office/drawing/2014/main" id="{5DDD1936-515B-7F41-880C-1BB6C08F3E0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00200" y="3676650"/>
            <a:ext cx="1775632" cy="2667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normAutofit fontScale="90000"/>
          </a:bodyPr>
          <a:lstStyle/>
          <a:p>
            <a:r>
              <a:rPr lang="en-US" dirty="0"/>
              <a:t>Can Bishops—Other Than </a:t>
            </a:r>
            <a:br>
              <a:rPr lang="en-US" dirty="0"/>
            </a:br>
            <a:r>
              <a:rPr lang="en-US" dirty="0"/>
              <a:t>the Pope—Speak Infallibly Too?</a:t>
            </a:r>
          </a:p>
        </p:txBody>
      </p:sp>
      <p:sp>
        <p:nvSpPr>
          <p:cNvPr id="3" name="Content Placeholder 2"/>
          <p:cNvSpPr>
            <a:spLocks noGrp="1"/>
          </p:cNvSpPr>
          <p:nvPr>
            <p:ph idx="1"/>
          </p:nvPr>
        </p:nvSpPr>
        <p:spPr>
          <a:xfrm>
            <a:off x="762000" y="1638300"/>
            <a:ext cx="7391400" cy="4533900"/>
          </a:xfrm>
        </p:spPr>
        <p:txBody>
          <a:bodyPr>
            <a:normAutofit/>
          </a:bodyPr>
          <a:lstStyle/>
          <a:p>
            <a:pPr lvl="0"/>
            <a:r>
              <a:rPr lang="en-US" i="1" u="sng" dirty="0"/>
              <a:t>Individual</a:t>
            </a:r>
            <a:r>
              <a:rPr lang="en-US" dirty="0"/>
              <a:t> bishops cannot speak infallibly.</a:t>
            </a:r>
          </a:p>
          <a:p>
            <a:pPr lvl="0"/>
            <a:r>
              <a:rPr lang="en-US" dirty="0"/>
              <a:t>Bishops, when they speak in union with the Pope, share in the gift of infallibility on matters of faith and morals.</a:t>
            </a:r>
          </a:p>
          <a:p>
            <a:pPr lvl="0"/>
            <a:r>
              <a:rPr lang="en-US" dirty="0"/>
              <a:t>The teachings of</a:t>
            </a:r>
            <a:r>
              <a:rPr lang="en-US" b="1" dirty="0"/>
              <a:t> </a:t>
            </a:r>
            <a:br>
              <a:rPr lang="en-US" b="1" dirty="0"/>
            </a:br>
            <a:r>
              <a:rPr lang="en-US" b="1" dirty="0"/>
              <a:t>Ecumenical Councils </a:t>
            </a:r>
            <a:br>
              <a:rPr lang="en-US" b="1" dirty="0"/>
            </a:br>
            <a:r>
              <a:rPr lang="en-US" dirty="0"/>
              <a:t>are a good example </a:t>
            </a:r>
            <a:br>
              <a:rPr lang="en-US" dirty="0"/>
            </a:br>
            <a:r>
              <a:rPr lang="en-US" dirty="0"/>
              <a:t>of the gift of infallibility </a:t>
            </a:r>
            <a:br>
              <a:rPr lang="en-US" dirty="0"/>
            </a:br>
            <a:r>
              <a:rPr lang="en-US" dirty="0"/>
              <a:t>being exercised by the </a:t>
            </a:r>
            <a:br>
              <a:rPr lang="en-US" dirty="0"/>
            </a:br>
            <a:r>
              <a:rPr lang="en-US" dirty="0"/>
              <a:t>Pope in union with </a:t>
            </a:r>
            <a:br>
              <a:rPr lang="en-US" dirty="0"/>
            </a:br>
            <a:r>
              <a:rPr lang="en-US" dirty="0"/>
              <a:t>the bishops.</a:t>
            </a:r>
          </a:p>
        </p:txBody>
      </p:sp>
      <p:pic>
        <p:nvPicPr>
          <p:cNvPr id="6" name="Picture 5">
            <a:extLst>
              <a:ext uri="{FF2B5EF4-FFF2-40B4-BE49-F238E27FC236}">
                <a16:creationId xmlns:a16="http://schemas.microsoft.com/office/drawing/2014/main" id="{248BB50B-60F3-9B46-B85A-50F04970BF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5800" y="3200400"/>
            <a:ext cx="3943350" cy="2628900"/>
          </a:xfrm>
          <a:prstGeom prst="rect">
            <a:avLst/>
          </a:prstGeom>
        </p:spPr>
      </p:pic>
    </p:spTree>
    <p:extLst>
      <p:ext uri="{BB962C8B-B14F-4D97-AF65-F5344CB8AC3E}">
        <p14:creationId xmlns:p14="http://schemas.microsoft.com/office/powerpoint/2010/main" val="1119220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6250" y="1676400"/>
            <a:ext cx="8229600" cy="533400"/>
          </a:xfrm>
        </p:spPr>
        <p:txBody>
          <a:bodyPr>
            <a:noAutofit/>
          </a:bodyPr>
          <a:lstStyle/>
          <a:p>
            <a:pPr algn="ctr"/>
            <a:r>
              <a:rPr lang="en-US" sz="3200" dirty="0"/>
              <a:t>Where can I find the </a:t>
            </a:r>
            <a:br>
              <a:rPr lang="en-US" sz="3200" dirty="0"/>
            </a:br>
            <a:r>
              <a:rPr lang="en-US" sz="3200" dirty="0"/>
              <a:t>truth about Jesus?</a:t>
            </a:r>
          </a:p>
        </p:txBody>
      </p:sp>
      <p:pic>
        <p:nvPicPr>
          <p:cNvPr id="3" name="Picture 2">
            <a:extLst>
              <a:ext uri="{FF2B5EF4-FFF2-40B4-BE49-F238E27FC236}">
                <a16:creationId xmlns:a16="http://schemas.microsoft.com/office/drawing/2014/main" id="{2746B13D-8B76-554A-9639-1D25255CF1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49966" y="2618960"/>
            <a:ext cx="5196468" cy="3449162"/>
          </a:xfrm>
          <a:prstGeom prst="rect">
            <a:avLst/>
          </a:prstGeom>
        </p:spPr>
      </p:pic>
      <p:sp>
        <p:nvSpPr>
          <p:cNvPr id="4" name="Title 4">
            <a:extLst>
              <a:ext uri="{FF2B5EF4-FFF2-40B4-BE49-F238E27FC236}">
                <a16:creationId xmlns:a16="http://schemas.microsoft.com/office/drawing/2014/main" id="{8984BABA-FD93-48E9-9BF4-D3633B3C87F5}"/>
              </a:ext>
            </a:extLst>
          </p:cNvPr>
          <p:cNvSpPr txBox="1">
            <a:spLocks/>
          </p:cNvSpPr>
          <p:nvPr/>
        </p:nvSpPr>
        <p:spPr>
          <a:xfrm>
            <a:off x="609600" y="762000"/>
            <a:ext cx="80772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sz="2400" dirty="0"/>
              <a:t>Chapter Focus Question: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685800"/>
            <a:ext cx="8229600" cy="533400"/>
          </a:xfrm>
        </p:spPr>
        <p:txBody>
          <a:bodyPr/>
          <a:lstStyle/>
          <a:p>
            <a:r>
              <a:rPr lang="en-US" dirty="0"/>
              <a:t>Scripture Is a Source for Truth </a:t>
            </a:r>
          </a:p>
        </p:txBody>
      </p:sp>
      <p:sp>
        <p:nvSpPr>
          <p:cNvPr id="6" name="Content Placeholder 5"/>
          <p:cNvSpPr>
            <a:spLocks noGrp="1"/>
          </p:cNvSpPr>
          <p:nvPr>
            <p:ph idx="1"/>
          </p:nvPr>
        </p:nvSpPr>
        <p:spPr>
          <a:xfrm>
            <a:off x="838200" y="1417637"/>
            <a:ext cx="4419600" cy="4373563"/>
          </a:xfrm>
        </p:spPr>
        <p:txBody>
          <a:bodyPr>
            <a:normAutofit/>
          </a:bodyPr>
          <a:lstStyle/>
          <a:p>
            <a:pPr lvl="0"/>
            <a:r>
              <a:rPr lang="en-US" sz="2600" dirty="0"/>
              <a:t>The Bible reveals historical and religious truth about Jesus.</a:t>
            </a:r>
          </a:p>
          <a:p>
            <a:pPr lvl="0"/>
            <a:r>
              <a:rPr lang="en-US" sz="2600" dirty="0"/>
              <a:t>The Gospels are the primary source for information about his life.</a:t>
            </a:r>
          </a:p>
          <a:p>
            <a:pPr lvl="0"/>
            <a:r>
              <a:rPr lang="en-US" sz="2600" dirty="0"/>
              <a:t>Sacred Tradition works with Scripture to inform </a:t>
            </a:r>
            <a:br>
              <a:rPr lang="en-US" sz="2600" dirty="0"/>
            </a:br>
            <a:r>
              <a:rPr lang="en-US" sz="2600" dirty="0"/>
              <a:t>us about Jesus.</a:t>
            </a:r>
          </a:p>
        </p:txBody>
      </p:sp>
      <p:pic>
        <p:nvPicPr>
          <p:cNvPr id="4" name="Picture 3">
            <a:extLst>
              <a:ext uri="{FF2B5EF4-FFF2-40B4-BE49-F238E27FC236}">
                <a16:creationId xmlns:a16="http://schemas.microsoft.com/office/drawing/2014/main" id="{31FC4803-BABD-E440-A020-21194263B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1246632"/>
            <a:ext cx="2899287" cy="4800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33400"/>
          </a:xfrm>
        </p:spPr>
        <p:txBody>
          <a:bodyPr/>
          <a:lstStyle/>
          <a:p>
            <a:r>
              <a:rPr lang="en-US" dirty="0"/>
              <a:t>How Did the Gospels Come to Be? </a:t>
            </a:r>
          </a:p>
        </p:txBody>
      </p:sp>
      <p:sp>
        <p:nvSpPr>
          <p:cNvPr id="3" name="Content Placeholder 2"/>
          <p:cNvSpPr>
            <a:spLocks noGrp="1"/>
          </p:cNvSpPr>
          <p:nvPr>
            <p:ph idx="1"/>
          </p:nvPr>
        </p:nvSpPr>
        <p:spPr>
          <a:xfrm>
            <a:off x="533400" y="1408112"/>
            <a:ext cx="7848600" cy="3773488"/>
          </a:xfrm>
        </p:spPr>
        <p:txBody>
          <a:bodyPr>
            <a:normAutofit/>
          </a:bodyPr>
          <a:lstStyle/>
          <a:p>
            <a:pPr lvl="0"/>
            <a:r>
              <a:rPr lang="en-US" dirty="0"/>
              <a:t>Actual life and teaching of Jesus</a:t>
            </a:r>
          </a:p>
          <a:p>
            <a:pPr lvl="0"/>
            <a:r>
              <a:rPr lang="en-US" dirty="0"/>
              <a:t>Eyewitnesses and </a:t>
            </a:r>
            <a:r>
              <a:rPr lang="en-US" b="1" dirty="0"/>
              <a:t>missionaries</a:t>
            </a:r>
            <a:r>
              <a:rPr lang="en-US" dirty="0"/>
              <a:t> spread the Good News (</a:t>
            </a:r>
            <a:r>
              <a:rPr lang="en-US" b="1" dirty="0"/>
              <a:t>oral tradition</a:t>
            </a:r>
            <a:r>
              <a:rPr lang="en-US" dirty="0"/>
              <a:t>)</a:t>
            </a:r>
          </a:p>
          <a:p>
            <a:pPr lvl="0"/>
            <a:r>
              <a:rPr lang="en-US" dirty="0"/>
              <a:t>Church leaders </a:t>
            </a:r>
            <a:br>
              <a:rPr lang="en-US" dirty="0"/>
            </a:br>
            <a:r>
              <a:rPr lang="en-US" dirty="0"/>
              <a:t>began to write it </a:t>
            </a:r>
            <a:br>
              <a:rPr lang="en-US" dirty="0"/>
            </a:br>
            <a:r>
              <a:rPr lang="en-US" dirty="0"/>
              <a:t>down, starting </a:t>
            </a:r>
            <a:br>
              <a:rPr lang="en-US" dirty="0"/>
            </a:br>
            <a:r>
              <a:rPr lang="en-US" dirty="0"/>
              <a:t>about AD 70 </a:t>
            </a:r>
            <a:br>
              <a:rPr lang="en-US" dirty="0"/>
            </a:br>
            <a:r>
              <a:rPr lang="en-US" dirty="0"/>
              <a:t>(</a:t>
            </a:r>
            <a:r>
              <a:rPr lang="en-US" b="1" dirty="0"/>
              <a:t>written </a:t>
            </a:r>
            <a:br>
              <a:rPr lang="en-US" b="1" dirty="0"/>
            </a:br>
            <a:r>
              <a:rPr lang="en-US" b="1" dirty="0"/>
              <a:t>tradition)</a:t>
            </a:r>
            <a:endParaRPr lang="en-US" dirty="0"/>
          </a:p>
        </p:txBody>
      </p:sp>
      <p:pic>
        <p:nvPicPr>
          <p:cNvPr id="5" name="Picture 4">
            <a:extLst>
              <a:ext uri="{FF2B5EF4-FFF2-40B4-BE49-F238E27FC236}">
                <a16:creationId xmlns:a16="http://schemas.microsoft.com/office/drawing/2014/main" id="{24ACF7D9-562E-1642-8812-59B5D71697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0795" y="2844800"/>
            <a:ext cx="4889805" cy="32512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33400"/>
          </a:xfrm>
        </p:spPr>
        <p:txBody>
          <a:bodyPr/>
          <a:lstStyle/>
          <a:p>
            <a:r>
              <a:rPr lang="en-US" dirty="0"/>
              <a:t>Four Gospels, Four Authors, Four Perspectives </a:t>
            </a:r>
          </a:p>
        </p:txBody>
      </p:sp>
      <p:sp>
        <p:nvSpPr>
          <p:cNvPr id="3" name="Content Placeholder 2"/>
          <p:cNvSpPr>
            <a:spLocks noGrp="1"/>
          </p:cNvSpPr>
          <p:nvPr>
            <p:ph idx="1"/>
          </p:nvPr>
        </p:nvSpPr>
        <p:spPr>
          <a:xfrm>
            <a:off x="762000" y="1417637"/>
            <a:ext cx="7124700" cy="4373563"/>
          </a:xfrm>
        </p:spPr>
        <p:txBody>
          <a:bodyPr>
            <a:normAutofit/>
          </a:bodyPr>
          <a:lstStyle/>
          <a:p>
            <a:pPr lvl="0"/>
            <a:r>
              <a:rPr lang="en-US" dirty="0"/>
              <a:t>Mark: First Gospel. Written for persecuted Christians in Rome.</a:t>
            </a:r>
          </a:p>
          <a:p>
            <a:pPr lvl="0"/>
            <a:r>
              <a:rPr lang="en-US" dirty="0"/>
              <a:t>Matthew: Written for Jewish Christians. Demonstrates Jesus as fulfillment of OT.</a:t>
            </a:r>
          </a:p>
          <a:p>
            <a:pPr lvl="0"/>
            <a:r>
              <a:rPr lang="en-US" dirty="0"/>
              <a:t>Luke: Written for Gentiles. </a:t>
            </a:r>
            <a:br>
              <a:rPr lang="en-US" dirty="0"/>
            </a:br>
            <a:r>
              <a:rPr lang="en-US" dirty="0"/>
              <a:t>Places an emphasis on </a:t>
            </a:r>
            <a:br>
              <a:rPr lang="en-US" dirty="0"/>
            </a:br>
            <a:r>
              <a:rPr lang="en-US" dirty="0"/>
              <a:t>women, poor, vulnerable.</a:t>
            </a:r>
          </a:p>
          <a:p>
            <a:pPr lvl="0"/>
            <a:r>
              <a:rPr lang="en-US" dirty="0"/>
              <a:t>John: Written for Jewish </a:t>
            </a:r>
            <a:br>
              <a:rPr lang="en-US" dirty="0"/>
            </a:br>
            <a:r>
              <a:rPr lang="en-US" dirty="0"/>
              <a:t>Christians. Focus on the </a:t>
            </a:r>
            <a:br>
              <a:rPr lang="en-US" dirty="0"/>
            </a:br>
            <a:r>
              <a:rPr lang="en-US" dirty="0"/>
              <a:t>Word Made Flesh.</a:t>
            </a:r>
          </a:p>
        </p:txBody>
      </p:sp>
      <p:pic>
        <p:nvPicPr>
          <p:cNvPr id="5" name="Picture 4">
            <a:extLst>
              <a:ext uri="{FF2B5EF4-FFF2-40B4-BE49-F238E27FC236}">
                <a16:creationId xmlns:a16="http://schemas.microsoft.com/office/drawing/2014/main" id="{99F2F94C-246C-6A48-8F18-3BB4B73145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81911" y="3124200"/>
            <a:ext cx="3524250" cy="308371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normAutofit/>
          </a:bodyPr>
          <a:lstStyle/>
          <a:p>
            <a:r>
              <a:rPr lang="en-US" dirty="0"/>
              <a:t>Synoptic Gospels: Similar but Not the Same </a:t>
            </a:r>
          </a:p>
        </p:txBody>
      </p:sp>
      <p:sp>
        <p:nvSpPr>
          <p:cNvPr id="3" name="Content Placeholder 2"/>
          <p:cNvSpPr>
            <a:spLocks noGrp="1"/>
          </p:cNvSpPr>
          <p:nvPr>
            <p:ph idx="1"/>
          </p:nvPr>
        </p:nvSpPr>
        <p:spPr>
          <a:xfrm>
            <a:off x="990600" y="1447800"/>
            <a:ext cx="7086600" cy="1981200"/>
          </a:xfrm>
        </p:spPr>
        <p:txBody>
          <a:bodyPr>
            <a:normAutofit/>
          </a:bodyPr>
          <a:lstStyle/>
          <a:p>
            <a:pPr marL="0" lvl="0" indent="0">
              <a:buNone/>
            </a:pPr>
            <a:r>
              <a:rPr lang="en-US" dirty="0"/>
              <a:t>Matthew, Mark, and Luke = </a:t>
            </a:r>
            <a:r>
              <a:rPr lang="en-US" b="1" dirty="0"/>
              <a:t>synoptic</a:t>
            </a:r>
            <a:r>
              <a:rPr lang="en-US" dirty="0"/>
              <a:t> Gospels </a:t>
            </a:r>
          </a:p>
          <a:p>
            <a:pPr marL="0" lvl="0" indent="0">
              <a:buNone/>
            </a:pPr>
            <a:r>
              <a:rPr lang="en-US" dirty="0"/>
              <a:t>= seeing together </a:t>
            </a:r>
          </a:p>
          <a:p>
            <a:pPr marL="0" lvl="0" indent="0">
              <a:spcBef>
                <a:spcPts val="1800"/>
              </a:spcBef>
              <a:buNone/>
            </a:pPr>
            <a:r>
              <a:rPr lang="en-US" dirty="0"/>
              <a:t>What do they have in common? </a:t>
            </a:r>
          </a:p>
        </p:txBody>
      </p:sp>
      <p:pic>
        <p:nvPicPr>
          <p:cNvPr id="8" name="Picture 7">
            <a:extLst>
              <a:ext uri="{FF2B5EF4-FFF2-40B4-BE49-F238E27FC236}">
                <a16:creationId xmlns:a16="http://schemas.microsoft.com/office/drawing/2014/main" id="{550A3D95-13B0-8C41-AFE2-7B0EA9AED4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6250"/>
          <a:stretch/>
        </p:blipFill>
        <p:spPr>
          <a:xfrm>
            <a:off x="4627999" y="3276600"/>
            <a:ext cx="3774203" cy="2514600"/>
          </a:xfrm>
          <a:prstGeom prst="rect">
            <a:avLst/>
          </a:prstGeom>
        </p:spPr>
      </p:pic>
      <p:sp>
        <p:nvSpPr>
          <p:cNvPr id="9" name="Content Placeholder 2">
            <a:extLst>
              <a:ext uri="{FF2B5EF4-FFF2-40B4-BE49-F238E27FC236}">
                <a16:creationId xmlns:a16="http://schemas.microsoft.com/office/drawing/2014/main" id="{804C022A-4C76-A542-9DAE-A667961DF7C1}"/>
              </a:ext>
            </a:extLst>
          </p:cNvPr>
          <p:cNvSpPr txBox="1">
            <a:spLocks/>
          </p:cNvSpPr>
          <p:nvPr/>
        </p:nvSpPr>
        <p:spPr>
          <a:xfrm>
            <a:off x="1524000" y="3010597"/>
            <a:ext cx="3429000" cy="331400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en-US" b="1" dirty="0"/>
              <a:t>Parables</a:t>
            </a:r>
            <a:r>
              <a:rPr lang="en-US" dirty="0"/>
              <a:t>:</a:t>
            </a:r>
          </a:p>
          <a:p>
            <a:pPr marL="457200" lvl="3"/>
            <a:r>
              <a:rPr lang="en-US" sz="2000" dirty="0"/>
              <a:t>short stories</a:t>
            </a:r>
          </a:p>
          <a:p>
            <a:pPr marL="457200" lvl="3"/>
            <a:r>
              <a:rPr lang="en-US" sz="2000" dirty="0"/>
              <a:t>surprise twist</a:t>
            </a:r>
          </a:p>
          <a:p>
            <a:pPr marL="457200" lvl="3"/>
            <a:r>
              <a:rPr lang="en-US" sz="2000" dirty="0"/>
              <a:t>spiritual lesson</a:t>
            </a:r>
            <a:r>
              <a:rPr lang="en-US" dirty="0"/>
              <a:t> </a:t>
            </a:r>
          </a:p>
          <a:p>
            <a:pPr marL="0" lvl="0" indent="0">
              <a:spcBef>
                <a:spcPts val="1200"/>
              </a:spcBef>
              <a:buNone/>
            </a:pPr>
            <a:r>
              <a:rPr lang="en-US" b="1" dirty="0"/>
              <a:t>Miracles</a:t>
            </a:r>
            <a:r>
              <a:rPr lang="en-US" dirty="0"/>
              <a:t>: </a:t>
            </a:r>
          </a:p>
          <a:p>
            <a:pPr marL="457200" lvl="3"/>
            <a:r>
              <a:rPr lang="en-US" sz="2000" dirty="0"/>
              <a:t>show God’s power</a:t>
            </a:r>
          </a:p>
          <a:p>
            <a:pPr marL="457200" lvl="3"/>
            <a:r>
              <a:rPr lang="en-US" sz="2000" dirty="0"/>
              <a:t>give glimpse of </a:t>
            </a:r>
            <a:br>
              <a:rPr lang="en-US" sz="2000" dirty="0"/>
            </a:br>
            <a:r>
              <a:rPr lang="en-US" sz="2000" dirty="0"/>
              <a:t>Kingdom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33400"/>
          </a:xfrm>
        </p:spPr>
        <p:txBody>
          <a:bodyPr/>
          <a:lstStyle/>
          <a:p>
            <a:r>
              <a:rPr lang="en-US" dirty="0"/>
              <a:t> Scripture and Tradition </a:t>
            </a:r>
            <a:endParaRPr lang="en-US" u="sng" dirty="0"/>
          </a:p>
        </p:txBody>
      </p:sp>
      <p:sp>
        <p:nvSpPr>
          <p:cNvPr id="11" name="Content Placeholder 2">
            <a:extLst>
              <a:ext uri="{FF2B5EF4-FFF2-40B4-BE49-F238E27FC236}">
                <a16:creationId xmlns:a16="http://schemas.microsoft.com/office/drawing/2014/main" id="{41D1C86B-E5D9-C541-BE28-80B1DB4972FE}"/>
              </a:ext>
            </a:extLst>
          </p:cNvPr>
          <p:cNvSpPr txBox="1">
            <a:spLocks/>
          </p:cNvSpPr>
          <p:nvPr/>
        </p:nvSpPr>
        <p:spPr>
          <a:xfrm>
            <a:off x="990600" y="1447801"/>
            <a:ext cx="71628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200" b="1" dirty="0"/>
              <a:t>WE NEED THEM BOTH! </a:t>
            </a:r>
          </a:p>
        </p:txBody>
      </p:sp>
      <p:sp>
        <p:nvSpPr>
          <p:cNvPr id="6" name="Content Placeholder 2">
            <a:extLst>
              <a:ext uri="{FF2B5EF4-FFF2-40B4-BE49-F238E27FC236}">
                <a16:creationId xmlns:a16="http://schemas.microsoft.com/office/drawing/2014/main" id="{DCDFD86F-2844-AF45-8C2A-47EEE75E9E6B}"/>
              </a:ext>
            </a:extLst>
          </p:cNvPr>
          <p:cNvSpPr txBox="1">
            <a:spLocks/>
          </p:cNvSpPr>
          <p:nvPr/>
        </p:nvSpPr>
        <p:spPr>
          <a:xfrm>
            <a:off x="971550" y="1981201"/>
            <a:ext cx="7410450" cy="8381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t>Sacred Scripture and Sacred Tradition work hand in hand to reveal who God is!</a:t>
            </a:r>
          </a:p>
        </p:txBody>
      </p:sp>
      <p:sp>
        <p:nvSpPr>
          <p:cNvPr id="7" name="Content Placeholder 2">
            <a:extLst>
              <a:ext uri="{FF2B5EF4-FFF2-40B4-BE49-F238E27FC236}">
                <a16:creationId xmlns:a16="http://schemas.microsoft.com/office/drawing/2014/main" id="{0F7E5A16-A673-6544-B836-05748790C0D2}"/>
              </a:ext>
            </a:extLst>
          </p:cNvPr>
          <p:cNvSpPr txBox="1">
            <a:spLocks/>
          </p:cNvSpPr>
          <p:nvPr/>
        </p:nvSpPr>
        <p:spPr>
          <a:xfrm>
            <a:off x="990600" y="2743200"/>
            <a:ext cx="71628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i="1" dirty="0"/>
              <a:t>(</a:t>
            </a:r>
            <a:r>
              <a:rPr lang="en-US" i="1" dirty="0"/>
              <a:t>Divine Revelation</a:t>
            </a:r>
            <a:r>
              <a:rPr lang="en-US" b="1" i="1" dirty="0"/>
              <a:t>) </a:t>
            </a:r>
            <a:endParaRPr lang="en-US" sz="3200" b="1" i="1" dirty="0"/>
          </a:p>
        </p:txBody>
      </p:sp>
      <p:pic>
        <p:nvPicPr>
          <p:cNvPr id="5" name="Picture 4">
            <a:extLst>
              <a:ext uri="{FF2B5EF4-FFF2-40B4-BE49-F238E27FC236}">
                <a16:creationId xmlns:a16="http://schemas.microsoft.com/office/drawing/2014/main" id="{8C1903C7-A429-7943-A038-6092DFCFC3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3276600"/>
            <a:ext cx="1840818" cy="3048000"/>
          </a:xfrm>
          <a:prstGeom prst="rect">
            <a:avLst/>
          </a:prstGeom>
        </p:spPr>
      </p:pic>
      <p:pic>
        <p:nvPicPr>
          <p:cNvPr id="9" name="Picture 8">
            <a:extLst>
              <a:ext uri="{FF2B5EF4-FFF2-40B4-BE49-F238E27FC236}">
                <a16:creationId xmlns:a16="http://schemas.microsoft.com/office/drawing/2014/main" id="{A38EDE5A-B7C8-BB4F-8F21-B0D7F2C6F6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1" y="3615020"/>
            <a:ext cx="2819400" cy="1871380"/>
          </a:xfrm>
          <a:prstGeom prst="rect">
            <a:avLst/>
          </a:prstGeom>
        </p:spPr>
      </p:pic>
      <p:pic>
        <p:nvPicPr>
          <p:cNvPr id="12" name="Picture 11">
            <a:extLst>
              <a:ext uri="{FF2B5EF4-FFF2-40B4-BE49-F238E27FC236}">
                <a16:creationId xmlns:a16="http://schemas.microsoft.com/office/drawing/2014/main" id="{FFC0AAD1-7158-2B4E-88A4-45907F01F5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1200" y="3733800"/>
            <a:ext cx="2848649" cy="169732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8741067-93A6-B34D-B94D-2A261FF50F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9200" y="1500981"/>
            <a:ext cx="3200400" cy="4267200"/>
          </a:xfrm>
          <a:prstGeom prst="rect">
            <a:avLst/>
          </a:prstGeom>
        </p:spPr>
      </p:pic>
      <p:sp>
        <p:nvSpPr>
          <p:cNvPr id="2" name="Title 1"/>
          <p:cNvSpPr>
            <a:spLocks noGrp="1"/>
          </p:cNvSpPr>
          <p:nvPr>
            <p:ph type="title"/>
          </p:nvPr>
        </p:nvSpPr>
        <p:spPr>
          <a:xfrm>
            <a:off x="457200" y="914400"/>
            <a:ext cx="8229600" cy="533400"/>
          </a:xfrm>
        </p:spPr>
        <p:txBody>
          <a:bodyPr>
            <a:normAutofit fontScale="90000"/>
          </a:bodyPr>
          <a:lstStyle/>
          <a:p>
            <a:r>
              <a:rPr lang="en-US" dirty="0"/>
              <a:t>Sacred Tradition and the Magisterium of the Church </a:t>
            </a:r>
          </a:p>
        </p:txBody>
      </p:sp>
      <p:sp>
        <p:nvSpPr>
          <p:cNvPr id="3" name="Content Placeholder 2"/>
          <p:cNvSpPr>
            <a:spLocks noGrp="1"/>
          </p:cNvSpPr>
          <p:nvPr>
            <p:ph idx="1"/>
          </p:nvPr>
        </p:nvSpPr>
        <p:spPr>
          <a:xfrm>
            <a:off x="762000" y="1447800"/>
            <a:ext cx="4419600" cy="4373563"/>
          </a:xfrm>
        </p:spPr>
        <p:txBody>
          <a:bodyPr/>
          <a:lstStyle/>
          <a:p>
            <a:pPr lvl="0"/>
            <a:r>
              <a:rPr lang="en-US" b="1" dirty="0"/>
              <a:t>Sacred Tradition: </a:t>
            </a:r>
            <a:r>
              <a:rPr lang="en-US" dirty="0"/>
              <a:t>Apostles pass on the entirety of Jesus’ revealed truth to their successors, the bishops of the Church.</a:t>
            </a:r>
          </a:p>
          <a:p>
            <a:r>
              <a:rPr lang="en-US" b="1" dirty="0"/>
              <a:t>Magisterium: </a:t>
            </a:r>
            <a:r>
              <a:rPr lang="en-US" dirty="0"/>
              <a:t>Popes and bishops (teaching authority of Church) interpret Sacred Scripture and Sacred Tradition for every new generation.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00100"/>
            <a:ext cx="8305800" cy="2924810"/>
          </a:xfrm>
        </p:spPr>
        <p:txBody>
          <a:bodyPr>
            <a:normAutofit/>
          </a:bodyPr>
          <a:lstStyle/>
          <a:p>
            <a:pPr marL="0" lvl="0" indent="0">
              <a:buNone/>
            </a:pPr>
            <a:r>
              <a:rPr lang="en-US" sz="2000" b="1" dirty="0"/>
              <a:t>Apostolic Succession:</a:t>
            </a:r>
            <a:r>
              <a:rPr lang="en-US" sz="2000" dirty="0"/>
              <a:t> The uninterrupted passing on of apostolic preaching and authority from the Apostles directly to all bishops. It is accomplished through the laying on of hands when a bishop is ordained in the Sacrament of Holy Orders as instituted by Christ. The office of bishop is permanent, because at ordination a bishop is marked with an indelible, sacred character.</a:t>
            </a:r>
          </a:p>
          <a:p>
            <a:pPr marL="290513" lvl="0" indent="-290513"/>
            <a:r>
              <a:rPr lang="en-US" sz="2000" dirty="0"/>
              <a:t>The Holy Spirit guides the Church, safeguarding Divine Revelation.</a:t>
            </a:r>
          </a:p>
          <a:p>
            <a:pPr marL="290513" lvl="0" indent="-290513"/>
            <a:r>
              <a:rPr lang="en-US" sz="2000" dirty="0"/>
              <a:t>The Church reminds us what it means to be disciples.</a:t>
            </a:r>
          </a:p>
        </p:txBody>
      </p:sp>
      <p:pic>
        <p:nvPicPr>
          <p:cNvPr id="5" name="Picture 4">
            <a:extLst>
              <a:ext uri="{FF2B5EF4-FFF2-40B4-BE49-F238E27FC236}">
                <a16:creationId xmlns:a16="http://schemas.microsoft.com/office/drawing/2014/main" id="{86480C1F-4DB4-474A-8DFA-2A41A9BE0EEA}"/>
              </a:ext>
            </a:extLst>
          </p:cNvPr>
          <p:cNvPicPr>
            <a:picLocks noChangeAspect="1"/>
          </p:cNvPicPr>
          <p:nvPr/>
        </p:nvPicPr>
        <p:blipFill rotWithShape="1">
          <a:blip r:embed="rId3">
            <a:extLst>
              <a:ext uri="{28A0092B-C50C-407E-A947-70E740481C1C}">
                <a14:useLocalDpi xmlns:a14="http://schemas.microsoft.com/office/drawing/2010/main" val="0"/>
              </a:ext>
            </a:extLst>
          </a:blip>
          <a:srcRect t="15525" b="29982"/>
          <a:stretch/>
        </p:blipFill>
        <p:spPr>
          <a:xfrm>
            <a:off x="990600" y="3581400"/>
            <a:ext cx="7162800" cy="2924810"/>
          </a:xfrm>
          <a:prstGeom prst="rect">
            <a:avLst/>
          </a:prstGeom>
        </p:spPr>
      </p:pic>
    </p:spTree>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1162</TotalTime>
  <Words>829</Words>
  <Application>Microsoft Office PowerPoint</Application>
  <PresentationFormat>On-screen Show (4:3)</PresentationFormat>
  <Paragraphs>82</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LIC Presentation template</vt:lpstr>
      <vt:lpstr>PowerPoint Presentation</vt:lpstr>
      <vt:lpstr>Where can I find the  truth about Jesus?</vt:lpstr>
      <vt:lpstr>Scripture Is a Source for Truth </vt:lpstr>
      <vt:lpstr>How Did the Gospels Come to Be? </vt:lpstr>
      <vt:lpstr>Four Gospels, Four Authors, Four Perspectives </vt:lpstr>
      <vt:lpstr>Synoptic Gospels: Similar but Not the Same </vt:lpstr>
      <vt:lpstr> Scripture and Tradition </vt:lpstr>
      <vt:lpstr>Sacred Tradition and the Magisterium of the Church </vt:lpstr>
      <vt:lpstr>PowerPoint Presentation</vt:lpstr>
      <vt:lpstr>Awesome Assurance! </vt:lpstr>
      <vt:lpstr>Can Bishops—Other Than  the Pope—Speak Infallibly Too?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85</cp:revision>
  <dcterms:created xsi:type="dcterms:W3CDTF">2011-01-10T17:35:40Z</dcterms:created>
  <dcterms:modified xsi:type="dcterms:W3CDTF">2019-03-15T20:10:29Z</dcterms:modified>
</cp:coreProperties>
</file>